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3" r:id="rId4"/>
    <p:sldId id="262" r:id="rId5"/>
    <p:sldId id="259" r:id="rId6"/>
    <p:sldId id="257" r:id="rId7"/>
    <p:sldId id="261" r:id="rId8"/>
    <p:sldId id="273" r:id="rId9"/>
    <p:sldId id="270" r:id="rId10"/>
    <p:sldId id="272" r:id="rId11"/>
    <p:sldId id="26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9" autoAdjust="0"/>
    <p:restoredTop sz="94633" autoAdjust="0"/>
  </p:normalViewPr>
  <p:slideViewPr>
    <p:cSldViewPr showGuides="1">
      <p:cViewPr varScale="1">
        <p:scale>
          <a:sx n="114" d="100"/>
          <a:sy n="114" d="100"/>
        </p:scale>
        <p:origin x="132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049E5-4179-4C61-AC59-EA881550F9B0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E8ACE-C9F3-4554-8519-7FDE4DBF1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6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9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6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3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21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3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96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3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4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9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7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3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2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2"/>
            <a:ext cx="5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1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pt-ilab.github.io/mipt-mi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pavel.Kryukov@phystech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ipt-ilab.github.io/mipt-mip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114300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MIPT-V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sz="1600" b="1" dirty="0" smtClean="0"/>
              <a:t>(</a:t>
            </a:r>
            <a:r>
              <a:rPr lang="en-US" sz="1600" b="1" dirty="0" smtClean="0"/>
              <a:t>ex MIPT-MIPS)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Архитектура компьютерных </a:t>
            </a:r>
            <a:r>
              <a:rPr lang="ru-RU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систем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200400"/>
            <a:ext cx="7239000" cy="3124200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6997700" algn="r"/>
              </a:tabLst>
            </a:pPr>
            <a:r>
              <a:rPr lang="ru-RU" sz="1900" dirty="0" smtClean="0">
                <a:solidFill>
                  <a:schemeClr val="tx1"/>
                </a:solidFill>
              </a:rPr>
              <a:t>Олег Ладин</a:t>
            </a:r>
            <a:endParaRPr lang="en-US" sz="1900" dirty="0" smtClean="0">
              <a:solidFill>
                <a:schemeClr val="tx1"/>
              </a:solidFill>
            </a:endParaRPr>
          </a:p>
          <a:p>
            <a:pPr>
              <a:tabLst>
                <a:tab pos="6997700" algn="r"/>
              </a:tabLst>
            </a:pPr>
            <a:r>
              <a:rPr lang="ru-RU" sz="1900" dirty="0" smtClean="0">
                <a:solidFill>
                  <a:schemeClr val="tx1"/>
                </a:solidFill>
              </a:rPr>
              <a:t>Кирилл Королёв</a:t>
            </a:r>
            <a:endParaRPr lang="en-US" sz="1900" dirty="0" smtClean="0">
              <a:solidFill>
                <a:schemeClr val="tx1"/>
              </a:solidFill>
            </a:endParaRPr>
          </a:p>
          <a:p>
            <a:pPr>
              <a:tabLst>
                <a:tab pos="6997700" algn="r"/>
              </a:tabLst>
            </a:pPr>
            <a:r>
              <a:rPr lang="ru-RU" sz="1900" dirty="0">
                <a:solidFill>
                  <a:srgbClr val="FF0000"/>
                </a:solidFill>
              </a:rPr>
              <a:t>Павел </a:t>
            </a:r>
            <a:r>
              <a:rPr lang="ru-RU" sz="1900" dirty="0" smtClean="0">
                <a:solidFill>
                  <a:srgbClr val="FF0000"/>
                </a:solidFill>
              </a:rPr>
              <a:t>Крюков</a:t>
            </a:r>
            <a:endParaRPr lang="ru-RU" sz="1900" dirty="0">
              <a:solidFill>
                <a:srgbClr val="FF0000"/>
              </a:solidFill>
            </a:endParaRPr>
          </a:p>
          <a:p>
            <a:pPr>
              <a:tabLst>
                <a:tab pos="6997700" algn="r"/>
              </a:tabLst>
            </a:pPr>
            <a:endParaRPr lang="ru-RU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hlinkClick r:id="rId3"/>
              </a:rPr>
              <a:t>https://mipt-ilab.github.io/mipt-mips/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>
                <a:hlinkClick r:id="rId4"/>
              </a:rPr>
              <a:t>pavel.kryukov@phystech.edu</a:t>
            </a:r>
            <a:endParaRPr lang="ru-RU" b="1" dirty="0" smtClean="0"/>
          </a:p>
          <a:p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2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 smtClean="0"/>
              <a:t>Приобретения и перспективы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093428"/>
          </a:xfrm>
        </p:spPr>
        <p:txBody>
          <a:bodyPr wrap="square">
            <a:spAutoFit/>
          </a:bodyPr>
          <a:lstStyle/>
          <a:p>
            <a:pPr marL="231775" indent="-231775">
              <a:spcBef>
                <a:spcPts val="1200"/>
              </a:spcBef>
            </a:pPr>
            <a:r>
              <a:rPr lang="ru-RU" sz="2600" dirty="0"/>
              <a:t>Знания в области </a:t>
            </a:r>
            <a:r>
              <a:rPr lang="en-US" sz="2600" dirty="0"/>
              <a:t>Computer Science</a:t>
            </a:r>
            <a:endParaRPr lang="ru-RU" sz="2600" dirty="0"/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Навыки командной работы</a:t>
            </a:r>
          </a:p>
          <a:p>
            <a:pPr marL="231775" indent="-231775">
              <a:spcBef>
                <a:spcPts val="1200"/>
              </a:spcBef>
            </a:pPr>
            <a:r>
              <a:rPr lang="ru-RU" sz="2600" dirty="0" smtClean="0"/>
              <a:t>Каждый год</a:t>
            </a:r>
            <a:r>
              <a:rPr lang="en-US" sz="2600" dirty="0"/>
              <a:t> </a:t>
            </a:r>
            <a:r>
              <a:rPr lang="en-US" sz="2600" dirty="0" smtClean="0"/>
              <a:t>Intel </a:t>
            </a:r>
            <a:r>
              <a:rPr lang="ru-RU" sz="2600" dirty="0" smtClean="0"/>
              <a:t>нанимает выпускников проекта</a:t>
            </a:r>
            <a:endParaRPr lang="ru-RU" sz="2600" dirty="0"/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Участие в проекте </a:t>
            </a:r>
            <a:r>
              <a:rPr lang="ru-RU" sz="2600" b="1" dirty="0"/>
              <a:t>не гарантирует </a:t>
            </a:r>
            <a:r>
              <a:rPr lang="ru-RU" sz="2600" dirty="0"/>
              <a:t>поступление на </a:t>
            </a:r>
            <a:r>
              <a:rPr lang="ru-RU" sz="2600" dirty="0" smtClean="0"/>
              <a:t>кафедру</a:t>
            </a:r>
            <a:r>
              <a:rPr lang="en-US" sz="2600" dirty="0" smtClean="0"/>
              <a:t>;</a:t>
            </a:r>
            <a:br>
              <a:rPr lang="en-US" sz="2600" dirty="0" smtClean="0"/>
            </a:br>
            <a:r>
              <a:rPr lang="ru-RU" sz="2600" dirty="0" smtClean="0"/>
              <a:t>однако</a:t>
            </a:r>
            <a:r>
              <a:rPr lang="ru-RU" sz="2600" dirty="0"/>
              <a:t>, </a:t>
            </a:r>
            <a:r>
              <a:rPr lang="ru-RU" sz="2600" dirty="0" smtClean="0"/>
              <a:t>повышает </a:t>
            </a:r>
            <a:r>
              <a:rPr lang="ru-RU" sz="2600" dirty="0"/>
              <a:t>ваши </a:t>
            </a:r>
            <a:r>
              <a:rPr lang="ru-RU" sz="2600" dirty="0" smtClean="0"/>
              <a:t>шансы</a:t>
            </a:r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Участие в </a:t>
            </a:r>
            <a:r>
              <a:rPr lang="en-US" sz="2600" dirty="0"/>
              <a:t>open source community</a:t>
            </a:r>
            <a:endParaRPr lang="ru-RU" sz="2600" dirty="0"/>
          </a:p>
          <a:p>
            <a:pPr marL="631825" lvl="1" indent="-231775">
              <a:spcBef>
                <a:spcPts val="1200"/>
              </a:spcBef>
            </a:pPr>
            <a:r>
              <a:rPr lang="ru-RU" sz="2200" dirty="0"/>
              <a:t>Возможность сделать вклад в </a:t>
            </a:r>
            <a:r>
              <a:rPr lang="en-US" sz="2200" dirty="0" smtClean="0"/>
              <a:t>RISC-V</a:t>
            </a:r>
            <a:r>
              <a:rPr lang="en-US" sz="2200" dirty="0" smtClean="0"/>
              <a:t> </a:t>
            </a:r>
            <a:r>
              <a:rPr lang="en-US" sz="2200" dirty="0" smtClean="0"/>
              <a:t>toolchain, </a:t>
            </a:r>
            <a:r>
              <a:rPr lang="en-US" sz="2200" dirty="0" err="1" smtClean="0"/>
              <a:t>gdb</a:t>
            </a:r>
            <a:r>
              <a:rPr lang="en-US" sz="2200" dirty="0"/>
              <a:t>, </a:t>
            </a:r>
            <a:r>
              <a:rPr lang="en-US" sz="2200" dirty="0" err="1"/>
              <a:t>gcc</a:t>
            </a:r>
            <a:r>
              <a:rPr lang="en-US" sz="2200" dirty="0"/>
              <a:t>, boost, clang </a:t>
            </a:r>
            <a:r>
              <a:rPr lang="ru-RU" sz="2200" dirty="0"/>
              <a:t>и т. д.</a:t>
            </a:r>
            <a:endParaRPr lang="en-US" sz="2200" dirty="0"/>
          </a:p>
          <a:p>
            <a:pPr marL="631825" lvl="1" indent="-231775">
              <a:spcBef>
                <a:spcPts val="1200"/>
              </a:spcBef>
            </a:pPr>
            <a:r>
              <a:rPr lang="ru-RU" sz="2200" dirty="0"/>
              <a:t>Потенциал интеграции симулятора в </a:t>
            </a:r>
            <a:r>
              <a:rPr lang="en-US" sz="2200" dirty="0"/>
              <a:t>RISC-V </a:t>
            </a:r>
            <a:r>
              <a:rPr lang="ru-RU" sz="2200" dirty="0" smtClean="0"/>
              <a:t>сообщество</a:t>
            </a:r>
            <a:endParaRPr lang="ru-RU" sz="220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10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2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044"/>
    </mc:Choice>
    <mc:Fallback xmlns="">
      <p:transition spd="slow" advTm="556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Организационная информация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Занятия </a:t>
            </a:r>
            <a:r>
              <a:rPr lang="ru-RU" sz="3000" dirty="0" smtClean="0"/>
              <a:t>по</a:t>
            </a:r>
            <a:r>
              <a:rPr lang="en-US" sz="3000" dirty="0" smtClean="0"/>
              <a:t> </a:t>
            </a:r>
            <a:r>
              <a:rPr lang="ru-RU" sz="3000" dirty="0" smtClean="0"/>
              <a:t>понедельникам в </a:t>
            </a:r>
            <a:r>
              <a:rPr lang="en-US" sz="3000" dirty="0" smtClean="0"/>
              <a:t>1</a:t>
            </a:r>
            <a:r>
              <a:rPr lang="ru-RU" sz="3000" dirty="0" smtClean="0"/>
              <a:t>1</a:t>
            </a:r>
            <a:r>
              <a:rPr lang="en-US" sz="3000" dirty="0" smtClean="0"/>
              <a:t>:</a:t>
            </a:r>
            <a:r>
              <a:rPr lang="ru-RU" sz="3000" dirty="0" smtClean="0"/>
              <a:t>30</a:t>
            </a:r>
            <a:r>
              <a:rPr lang="en-US" sz="3000" dirty="0" smtClean="0"/>
              <a:t> </a:t>
            </a:r>
            <a:r>
              <a:rPr lang="ru-RU" sz="3000" dirty="0"/>
              <a:t>в 108 </a:t>
            </a:r>
            <a:r>
              <a:rPr lang="ru-RU" sz="3000" dirty="0" smtClean="0"/>
              <a:t>РТ</a:t>
            </a:r>
          </a:p>
          <a:p>
            <a:r>
              <a:rPr lang="ru-RU" sz="3000" dirty="0" smtClean="0"/>
              <a:t>Страница проекта: </a:t>
            </a:r>
            <a:r>
              <a:rPr lang="en-US" sz="3000" dirty="0" smtClean="0">
                <a:hlinkClick r:id="rId2"/>
              </a:rPr>
              <a:t>https</a:t>
            </a:r>
            <a:r>
              <a:rPr lang="en-US" sz="3000" dirty="0">
                <a:hlinkClick r:id="rId2"/>
              </a:rPr>
              <a:t>://mipt-ilab.github.io/mipt-mips/</a:t>
            </a:r>
            <a:endParaRPr lang="ru-RU" sz="3000" dirty="0"/>
          </a:p>
          <a:p>
            <a:pPr lvl="1"/>
            <a:r>
              <a:rPr lang="ru-RU" sz="2600" dirty="0" smtClean="0"/>
              <a:t>видео+слайды лекций </a:t>
            </a:r>
            <a:r>
              <a:rPr lang="ru-RU" sz="2600" dirty="0"/>
              <a:t>предыдущих </a:t>
            </a:r>
            <a:r>
              <a:rPr lang="ru-RU" sz="2600" dirty="0" smtClean="0"/>
              <a:t>лет</a:t>
            </a:r>
          </a:p>
          <a:p>
            <a:pPr lvl="1"/>
            <a:r>
              <a:rPr lang="ru-RU" sz="2600" dirty="0" smtClean="0"/>
              <a:t>исходный </a:t>
            </a:r>
            <a:r>
              <a:rPr lang="ru-RU" sz="2600" dirty="0"/>
              <a:t>код </a:t>
            </a:r>
            <a:r>
              <a:rPr lang="ru-RU" sz="2600" dirty="0" smtClean="0"/>
              <a:t>симулятора</a:t>
            </a:r>
          </a:p>
          <a:p>
            <a:pPr lvl="1"/>
            <a:r>
              <a:rPr lang="ru-RU" sz="2600" dirty="0" smtClean="0"/>
              <a:t>документация по системам команд и разработке симулятора</a:t>
            </a:r>
          </a:p>
          <a:p>
            <a:pPr lvl="1"/>
            <a:r>
              <a:rPr lang="ru-RU" sz="2600" dirty="0" smtClean="0"/>
              <a:t>доска почёта выпускников проекта</a:t>
            </a:r>
          </a:p>
          <a:p>
            <a:pPr lvl="1"/>
            <a:r>
              <a:rPr lang="ru-RU" sz="2600" dirty="0" smtClean="0"/>
              <a:t>контактная информация</a:t>
            </a:r>
            <a:endParaRPr lang="en-US" sz="2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1143000"/>
          </a:xfrm>
        </p:spPr>
        <p:txBody>
          <a:bodyPr/>
          <a:lstStyle/>
          <a:p>
            <a:r>
              <a:rPr lang="ru-RU" dirty="0" smtClean="0"/>
              <a:t>Вопросы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>
            <a:off x="7188324" y="3824387"/>
            <a:ext cx="1822326" cy="0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688" y="436857"/>
            <a:ext cx="8270112" cy="80817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Уровни абстракции </a:t>
            </a:r>
            <a:r>
              <a:rPr lang="en-US" dirty="0" smtClean="0"/>
              <a:t>Computer</a:t>
            </a:r>
            <a:r>
              <a:rPr lang="ru-RU" dirty="0"/>
              <a:t> </a:t>
            </a:r>
            <a:r>
              <a:rPr lang="en-US" dirty="0" smtClean="0"/>
              <a:t>Science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ru-RU" dirty="0"/>
          </a:p>
        </p:txBody>
      </p:sp>
      <p:sp>
        <p:nvSpPr>
          <p:cNvPr id="16" name="Right Brace 15"/>
          <p:cNvSpPr/>
          <p:nvPr/>
        </p:nvSpPr>
        <p:spPr bwMode="auto">
          <a:xfrm>
            <a:off x="7198880" y="3479557"/>
            <a:ext cx="228600" cy="1785732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3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Right Brace 16"/>
          <p:cNvSpPr/>
          <p:nvPr/>
        </p:nvSpPr>
        <p:spPr bwMode="auto">
          <a:xfrm>
            <a:off x="7198879" y="1692548"/>
            <a:ext cx="228600" cy="1426584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52605" y="4057591"/>
            <a:ext cx="14760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500" dirty="0">
                <a:solidFill>
                  <a:schemeClr val="accent3"/>
                </a:solidFill>
                <a:latin typeface="+mj-lt"/>
                <a:cs typeface="Arial" charset="0"/>
              </a:rPr>
              <a:t>Аппаратура</a:t>
            </a:r>
            <a:r>
              <a:rPr lang="en-US" sz="1200" dirty="0">
                <a:solidFill>
                  <a:schemeClr val="accent6"/>
                </a:solidFill>
                <a:latin typeface="+mj-lt"/>
                <a:cs typeface="Arial" charset="0"/>
              </a:rPr>
              <a:t> </a:t>
            </a:r>
            <a:r>
              <a:rPr lang="en-US" sz="1200" dirty="0">
                <a:solidFill>
                  <a:srgbClr val="061922"/>
                </a:solidFill>
                <a:latin typeface="+mj-lt"/>
                <a:cs typeface="Arial" charset="0"/>
              </a:rPr>
              <a:t>(hardware, HW)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1766" y="2226715"/>
            <a:ext cx="15377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500" dirty="0">
                <a:solidFill>
                  <a:schemeClr val="accent6"/>
                </a:solidFill>
                <a:latin typeface="+mj-lt"/>
                <a:cs typeface="Arial" charset="0"/>
              </a:rPr>
              <a:t>ПО</a:t>
            </a:r>
            <a:r>
              <a:rPr lang="en-US" sz="15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  <a:r>
              <a:rPr lang="en-US" sz="1350" dirty="0">
                <a:solidFill>
                  <a:srgbClr val="061922"/>
                </a:solidFill>
                <a:latin typeface="+mj-lt"/>
                <a:cs typeface="Arial" charset="0"/>
              </a:rPr>
              <a:t>(software, SW)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630163" y="1675794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Приложения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3630163" y="2036217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Алгоритмы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630163" y="2396640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Языки программирования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3630163" y="2757065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Операционные системы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3630163" y="3119133"/>
            <a:ext cx="3474432" cy="345315"/>
          </a:xfrm>
          <a:prstGeom prst="roundRect">
            <a:avLst/>
          </a:prstGeom>
          <a:gradFill flip="none" rotWithShape="1">
            <a:gsLst>
              <a:gs pos="0">
                <a:srgbClr val="F79646"/>
              </a:gs>
              <a:gs pos="97000">
                <a:srgbClr val="9BBB59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Архитектура системы команд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3630163" y="3479074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Микроархитектура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3630163" y="3839498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Уровень регистровых передач </a:t>
            </a:r>
            <a:r>
              <a:rPr lang="en-US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(RTL)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3630163" y="4559550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Устройства (транзисторы)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630163" y="4198374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Схемотехника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3630163" y="4919974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Физические процессы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28059" y="2964501"/>
            <a:ext cx="1264022" cy="78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500" dirty="0">
                <a:solidFill>
                  <a:srgbClr val="FF0000"/>
                </a:solidFill>
                <a:latin typeface="+mj-lt"/>
                <a:cs typeface="Arial" charset="0"/>
              </a:rPr>
              <a:t>Интерфейс между </a:t>
            </a:r>
            <a:r>
              <a:rPr lang="en-US" sz="1500" dirty="0">
                <a:solidFill>
                  <a:srgbClr val="FF0000"/>
                </a:solidFill>
                <a:latin typeface="+mj-lt"/>
                <a:cs typeface="Arial" charset="0"/>
              </a:rPr>
              <a:t>HW </a:t>
            </a:r>
            <a:r>
              <a:rPr lang="ru-RU" sz="1500" dirty="0">
                <a:solidFill>
                  <a:srgbClr val="FF0000"/>
                </a:solidFill>
                <a:latin typeface="+mj-lt"/>
                <a:cs typeface="Arial" charset="0"/>
              </a:rPr>
              <a:t>и</a:t>
            </a:r>
            <a:r>
              <a:rPr lang="en-US" sz="1500" dirty="0">
                <a:solidFill>
                  <a:srgbClr val="FF0000"/>
                </a:solidFill>
                <a:latin typeface="+mj-lt"/>
                <a:cs typeface="Arial" charset="0"/>
              </a:rPr>
              <a:t> SW</a:t>
            </a:r>
            <a:endParaRPr lang="en-US" sz="1350" dirty="0">
              <a:solidFill>
                <a:srgbClr val="FF0000"/>
              </a:solidFill>
              <a:latin typeface="+mj-lt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H="1" flipV="1">
            <a:off x="7198879" y="3299250"/>
            <a:ext cx="364552" cy="193"/>
          </a:xfrm>
          <a:prstGeom prst="straightConnector1">
            <a:avLst/>
          </a:prstGeom>
          <a:noFill/>
          <a:ln w="25400" cap="flat" cmpd="sng" algn="ctr">
            <a:solidFill>
              <a:srgbClr val="FF3300"/>
            </a:solidFill>
            <a:prstDash val="solid"/>
            <a:headEnd type="none" w="sm" len="sm"/>
            <a:tailEnd type="arrow"/>
          </a:ln>
          <a:effectLst/>
        </p:spPr>
      </p:cxnSp>
      <p:sp>
        <p:nvSpPr>
          <p:cNvPr id="42" name="Right Brace 41"/>
          <p:cNvSpPr/>
          <p:nvPr/>
        </p:nvSpPr>
        <p:spPr bwMode="auto">
          <a:xfrm>
            <a:off x="9059540" y="1692551"/>
            <a:ext cx="222112" cy="2070135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81655" y="2380471"/>
            <a:ext cx="107576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Computer Science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61922"/>
                </a:solidFill>
                <a:latin typeface="+mj-lt"/>
                <a:cs typeface="Arial" charset="0"/>
              </a:rPr>
              <a:t>(CS)</a:t>
            </a:r>
          </a:p>
        </p:txBody>
      </p:sp>
      <p:sp>
        <p:nvSpPr>
          <p:cNvPr id="47" name="Right Brace 46"/>
          <p:cNvSpPr/>
          <p:nvPr/>
        </p:nvSpPr>
        <p:spPr bwMode="auto">
          <a:xfrm>
            <a:off x="9059543" y="3865883"/>
            <a:ext cx="241395" cy="1399407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309658" y="4143480"/>
            <a:ext cx="121466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chemeClr val="accent1"/>
                </a:solidFill>
                <a:latin typeface="+mj-lt"/>
                <a:cs typeface="Arial" charset="0"/>
              </a:rPr>
              <a:t>Electrical Engineering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61922"/>
                </a:solidFill>
                <a:latin typeface="+mj-lt"/>
                <a:cs typeface="Arial" charset="0"/>
              </a:rPr>
              <a:t>(EE)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05781" y="3416572"/>
            <a:ext cx="1464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+mj-lt"/>
              </a:rPr>
              <a:t>То, что мы будем изучать</a:t>
            </a:r>
          </a:p>
        </p:txBody>
      </p:sp>
      <p:sp>
        <p:nvSpPr>
          <p:cNvPr id="33" name="Right Arrow 32"/>
          <p:cNvSpPr/>
          <p:nvPr/>
        </p:nvSpPr>
        <p:spPr bwMode="auto">
          <a:xfrm rot="16200000">
            <a:off x="2010179" y="4487570"/>
            <a:ext cx="1499429" cy="512306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 rot="16200000" flipH="1">
            <a:off x="2545575" y="3007103"/>
            <a:ext cx="430264" cy="512064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5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7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45" grpId="0" animBg="1"/>
      <p:bldP spid="30" grpId="0" animBg="1"/>
      <p:bldP spid="46" grpId="0" animBg="1"/>
      <p:bldP spid="31" grpId="0"/>
      <p:bldP spid="42" grpId="0" animBg="1"/>
      <p:bldP spid="43" grpId="0"/>
      <p:bldP spid="47" grpId="0" animBg="1"/>
      <p:bldP spid="48" grpId="0"/>
      <p:bldP spid="55" grpId="0"/>
      <p:bldP spid="33" grpId="0" animBg="1"/>
      <p:bldP spid="34" grpId="0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устроен микропроцессор?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16" y="1789263"/>
            <a:ext cx="8955568" cy="3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11584" y="558621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*Intel Ivy Bridge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микропроцессор?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16" y="1789263"/>
            <a:ext cx="8955568" cy="3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18216" y="1789261"/>
            <a:ext cx="1505984" cy="323994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97400" y="1809030"/>
            <a:ext cx="11938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200" y="1809030"/>
            <a:ext cx="11938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85000" y="1814110"/>
            <a:ext cx="11938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178800" y="1824270"/>
            <a:ext cx="10795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258300" y="1829350"/>
            <a:ext cx="1257300" cy="319985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97400" y="3886200"/>
            <a:ext cx="4660900" cy="114300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1450" y="5029201"/>
            <a:ext cx="5264150" cy="52069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18216" y="2971802"/>
            <a:ext cx="150598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/>
                  </a:glow>
                </a:effectLst>
              </a:rPr>
              <a:t>Processor Graphics</a:t>
            </a:r>
          </a:p>
          <a:p>
            <a:endParaRPr lang="en-US" sz="2400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2100" y="4226870"/>
            <a:ext cx="311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/>
                  </a:glow>
                </a:effectLst>
              </a:rPr>
              <a:t>Shared L3 Cache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7775" y="5058718"/>
            <a:ext cx="311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/>
                  </a:glow>
                </a:effectLst>
              </a:rPr>
              <a:t>Memory Controller I/O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62016" y="2747512"/>
            <a:ext cx="150598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effectLst>
                  <a:glow rad="127000">
                    <a:schemeClr val="bg1"/>
                  </a:glow>
                </a:effectLst>
              </a:rPr>
              <a:t>System Agent &amp; Memory Controller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2480" y="2586006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91200" y="2586006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0080" y="2601246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78800" y="2600980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11587" y="5586215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*Intel Ivy Bridge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0" y="0"/>
            <a:ext cx="8229600" cy="1295400"/>
          </a:xfrm>
        </p:spPr>
        <p:txBody>
          <a:bodyPr/>
          <a:lstStyle/>
          <a:p>
            <a:r>
              <a:rPr lang="ru-RU" dirty="0" smtClean="0"/>
              <a:t>Аналогия с автомобилем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7360" y="1219200"/>
            <a:ext cx="8778240" cy="4937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26337 -0.00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7" y="-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2" y="2431841"/>
            <a:ext cx="4251960" cy="2391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483" y="2431841"/>
            <a:ext cx="4389120" cy="24688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00" y="2575193"/>
            <a:ext cx="2105024" cy="2105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4876396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Современные компьютерные архитектуры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165252" y="4884006"/>
            <a:ext cx="441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Компьютерная архитектура, изучаемая в проекте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011680" y="0"/>
            <a:ext cx="8229600" cy="129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Аналогия с автомобилем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8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8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Чтобы сделать вот так:</a:t>
            </a:r>
            <a:endParaRPr lang="en-US" dirty="0"/>
          </a:p>
        </p:txBody>
      </p:sp>
      <p:pic>
        <p:nvPicPr>
          <p:cNvPr id="3074" name="Picture 2" descr="http://turbokiddave.files.wordpress.com/2008/04/car-par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19" y="1447800"/>
            <a:ext cx="9072562" cy="4619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RISC-V?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8077200" cy="4525963"/>
          </a:xfrm>
        </p:spPr>
        <p:txBody>
          <a:bodyPr>
            <a:normAutofit/>
          </a:bodyPr>
          <a:lstStyle/>
          <a:p>
            <a:r>
              <a:rPr lang="ru-RU" dirty="0" smtClean="0"/>
              <a:t>Система команд с открытой лицензией</a:t>
            </a:r>
          </a:p>
          <a:p>
            <a:pPr lvl="1"/>
            <a:r>
              <a:rPr lang="ru-RU" sz="2200" smtClean="0"/>
              <a:t>Используется в новых учебных </a:t>
            </a:r>
            <a:r>
              <a:rPr lang="ru-RU" sz="2200" dirty="0" smtClean="0"/>
              <a:t>курсах</a:t>
            </a:r>
          </a:p>
          <a:p>
            <a:pPr lvl="1"/>
            <a:r>
              <a:rPr lang="ru-RU" sz="2200" dirty="0" smtClean="0"/>
              <a:t>Бурно </a:t>
            </a:r>
            <a:r>
              <a:rPr lang="ru-RU" sz="2200" dirty="0"/>
              <a:t>развивается в академической </a:t>
            </a:r>
            <a:r>
              <a:rPr lang="ru-RU" sz="2200" dirty="0" smtClean="0"/>
              <a:t>среде</a:t>
            </a:r>
          </a:p>
          <a:p>
            <a:pPr lvl="1"/>
            <a:r>
              <a:rPr lang="ru-RU" sz="2200" dirty="0" smtClean="0"/>
              <a:t>Хорошо </a:t>
            </a:r>
            <a:r>
              <a:rPr lang="ru-RU" sz="2200" dirty="0"/>
              <a:t>проработанная документация</a:t>
            </a:r>
          </a:p>
          <a:p>
            <a:pPr marL="457200" lvl="1" indent="0">
              <a:buNone/>
            </a:pPr>
            <a:endParaRPr lang="ru-RU" sz="2200" dirty="0"/>
          </a:p>
          <a:p>
            <a:r>
              <a:rPr lang="ru-RU" dirty="0" smtClean="0"/>
              <a:t>Не «учебная» архитектура:</a:t>
            </a:r>
          </a:p>
          <a:p>
            <a:pPr lvl="1"/>
            <a:r>
              <a:rPr lang="ru-RU" sz="2200" dirty="0" smtClean="0"/>
              <a:t>Популярна</a:t>
            </a:r>
            <a:r>
              <a:rPr lang="en-US" sz="2200" dirty="0" smtClean="0"/>
              <a:t> </a:t>
            </a:r>
            <a:r>
              <a:rPr lang="ru-RU" sz="2200" dirty="0" smtClean="0"/>
              <a:t>для встроенных систем и микроконтроллеров</a:t>
            </a:r>
          </a:p>
          <a:p>
            <a:pPr lvl="1"/>
            <a:r>
              <a:rPr lang="ru-RU" sz="2200" dirty="0" smtClean="0"/>
              <a:t>Существует дизайн с открытым кодом</a:t>
            </a:r>
            <a:endParaRPr lang="ru-RU" sz="2200" dirty="0"/>
          </a:p>
          <a:p>
            <a:pPr lvl="1"/>
            <a:r>
              <a:rPr lang="ru-RU" sz="2200" dirty="0"/>
              <a:t>Портирована экосистема </a:t>
            </a:r>
            <a:r>
              <a:rPr lang="en-US" sz="2200" dirty="0"/>
              <a:t>GNU/Linux</a:t>
            </a:r>
            <a:endParaRPr lang="ru-RU" sz="2200" dirty="0"/>
          </a:p>
          <a:p>
            <a:pPr lvl="1"/>
            <a:r>
              <a:rPr lang="en-US" sz="2200" dirty="0" smtClean="0"/>
              <a:t>ARM </a:t>
            </a:r>
            <a:r>
              <a:rPr lang="ru-RU" sz="2200" dirty="0" smtClean="0"/>
              <a:t>признает </a:t>
            </a:r>
            <a:r>
              <a:rPr lang="en-US" sz="2200" dirty="0" smtClean="0"/>
              <a:t>RISC-V</a:t>
            </a:r>
            <a:r>
              <a:rPr lang="ru-RU" sz="2200" dirty="0" smtClean="0"/>
              <a:t> как конкурента</a:t>
            </a:r>
            <a:endParaRPr lang="en-US" sz="2200" dirty="0"/>
          </a:p>
          <a:p>
            <a:endParaRPr lang="ru-RU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pic>
        <p:nvPicPr>
          <p:cNvPr id="9" name="Picture 4" descr="https://www.androidheadlines.com/wp-content/uploads/2018/03/RISC-V-1600x900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9" t="38305" r="14001" b="38583"/>
          <a:stretch/>
        </p:blipFill>
        <p:spPr bwMode="auto">
          <a:xfrm>
            <a:off x="8305800" y="1600202"/>
            <a:ext cx="3327400" cy="6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0" dirty="0" smtClean="0"/>
              <a:t>Чем </a:t>
            </a:r>
            <a:r>
              <a:rPr lang="ru-RU" dirty="0"/>
              <a:t>м</a:t>
            </a:r>
            <a:r>
              <a:rPr lang="ru-RU" b="0" dirty="0" smtClean="0"/>
              <a:t>ы буде</a:t>
            </a:r>
            <a:r>
              <a:rPr lang="ru-RU" dirty="0"/>
              <a:t>м</a:t>
            </a:r>
            <a:r>
              <a:rPr lang="ru-RU" b="0" dirty="0" smtClean="0"/>
              <a:t> заниматься?</a:t>
            </a:r>
            <a:endParaRPr lang="ru-RU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31775" indent="-231775">
              <a:spcBef>
                <a:spcPts val="1200"/>
              </a:spcBef>
            </a:pPr>
            <a:r>
              <a:rPr lang="en-US" sz="2600" dirty="0" smtClean="0"/>
              <a:t>MIPT-</a:t>
            </a:r>
            <a:r>
              <a:rPr lang="en-US" sz="2600" dirty="0"/>
              <a:t>V</a:t>
            </a:r>
            <a:r>
              <a:rPr lang="en-US" sz="2600" dirty="0" smtClean="0"/>
              <a:t> </a:t>
            </a:r>
            <a:r>
              <a:rPr lang="en-US" sz="2600" dirty="0"/>
              <a:t>– </a:t>
            </a:r>
            <a:r>
              <a:rPr lang="ru-RU" sz="2600" dirty="0"/>
              <a:t>это </a:t>
            </a:r>
            <a:r>
              <a:rPr lang="ru-RU" sz="2600" dirty="0">
                <a:solidFill>
                  <a:srgbClr val="0071C5"/>
                </a:solidFill>
              </a:rPr>
              <a:t>образовательный</a:t>
            </a:r>
            <a:r>
              <a:rPr lang="ru-RU" sz="2600" dirty="0"/>
              <a:t> проект</a:t>
            </a:r>
            <a:endParaRPr lang="en-US" sz="2600" dirty="0"/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Обзорное изучение компьютерной архитектуры</a:t>
            </a:r>
          </a:p>
          <a:p>
            <a:pPr marL="646113" lvl="2" indent="-231775">
              <a:spcBef>
                <a:spcPts val="600"/>
              </a:spcBef>
            </a:pPr>
            <a:r>
              <a:rPr lang="ru-RU" sz="2200" dirty="0"/>
              <a:t>Наибольший фокус на микроархитектуру процессоров</a:t>
            </a:r>
            <a:endParaRPr lang="en-US" sz="2200" dirty="0"/>
          </a:p>
          <a:p>
            <a:pPr marL="646113" lvl="2" indent="-231775">
              <a:spcBef>
                <a:spcPts val="600"/>
              </a:spcBef>
            </a:pPr>
            <a:r>
              <a:rPr lang="ru-RU" sz="2200" dirty="0"/>
              <a:t>Немного о системе команд </a:t>
            </a:r>
            <a:r>
              <a:rPr lang="en-US" sz="2200" dirty="0" smtClean="0"/>
              <a:t>RISC-V</a:t>
            </a:r>
            <a:r>
              <a:rPr lang="ru-RU" sz="2200" dirty="0" smtClean="0"/>
              <a:t>, </a:t>
            </a:r>
            <a:r>
              <a:rPr lang="ru-RU" sz="2200" dirty="0"/>
              <a:t>компиляторах и ОС</a:t>
            </a:r>
            <a:endParaRPr lang="en-US" sz="2200" dirty="0"/>
          </a:p>
          <a:p>
            <a:pPr marL="231775" indent="-231775">
              <a:spcBef>
                <a:spcPts val="1200"/>
              </a:spcBef>
            </a:pPr>
            <a:r>
              <a:rPr lang="ru-RU" sz="2600" dirty="0" smtClean="0"/>
              <a:t>Практические навыки разработки архитектуры</a:t>
            </a:r>
          </a:p>
          <a:p>
            <a:pPr marL="646113" lvl="2" indent="-231775">
              <a:spcBef>
                <a:spcPts val="600"/>
              </a:spcBef>
            </a:pPr>
            <a:r>
              <a:rPr lang="ru-RU" sz="2200" dirty="0"/>
              <a:t>Анализ работы процессора посредством потактового </a:t>
            </a:r>
            <a:r>
              <a:rPr lang="ru-RU" sz="2200" dirty="0" smtClean="0"/>
              <a:t>моделирования</a:t>
            </a:r>
          </a:p>
          <a:p>
            <a:pPr marL="646113" lvl="2" indent="-231775">
              <a:spcBef>
                <a:spcPts val="600"/>
              </a:spcBef>
            </a:pPr>
            <a:r>
              <a:rPr lang="ru-RU" sz="2200" dirty="0" smtClean="0"/>
              <a:t>Навыки программирования симулятора </a:t>
            </a:r>
            <a:r>
              <a:rPr lang="ru-RU" sz="2200" dirty="0" smtClean="0"/>
              <a:t>с </a:t>
            </a:r>
            <a:r>
              <a:rPr lang="ru-RU" sz="2200" dirty="0" smtClean="0"/>
              <a:t>использованием </a:t>
            </a:r>
            <a:r>
              <a:rPr lang="en-US" sz="2200" dirty="0" smtClean="0"/>
              <a:t>C</a:t>
            </a:r>
            <a:r>
              <a:rPr lang="en-US" sz="2200" dirty="0" smtClean="0"/>
              <a:t>++, Python</a:t>
            </a:r>
            <a:endParaRPr lang="en-US" sz="2200" dirty="0"/>
          </a:p>
          <a:p>
            <a:pPr marL="231775" indent="-231775">
              <a:spcBef>
                <a:spcPts val="1200"/>
              </a:spcBef>
            </a:pPr>
            <a:r>
              <a:rPr lang="ru-RU" sz="2600" dirty="0" smtClean="0"/>
              <a:t>Навыки </a:t>
            </a:r>
            <a:r>
              <a:rPr lang="ru-RU" sz="2600" dirty="0"/>
              <a:t>разработки в крупном командном проекте</a:t>
            </a:r>
            <a:r>
              <a:rPr lang="en-US" sz="2600" dirty="0"/>
              <a:t>:</a:t>
            </a:r>
            <a:endParaRPr lang="ru-RU" sz="2600" dirty="0"/>
          </a:p>
          <a:p>
            <a:pPr marL="646113" lvl="2" indent="-231775">
              <a:spcBef>
                <a:spcPts val="400"/>
              </a:spcBef>
            </a:pPr>
            <a:r>
              <a:rPr lang="ru-RU" sz="2200" dirty="0"/>
              <a:t>Система контроля версий </a:t>
            </a:r>
            <a:r>
              <a:rPr lang="en-US" sz="2200" dirty="0" smtClean="0"/>
              <a:t>git, </a:t>
            </a:r>
            <a:r>
              <a:rPr lang="ru-RU" sz="2200" dirty="0" smtClean="0"/>
              <a:t>окружение </a:t>
            </a:r>
            <a:r>
              <a:rPr lang="en-US" sz="2200" dirty="0" smtClean="0"/>
              <a:t>GitHub</a:t>
            </a:r>
          </a:p>
          <a:p>
            <a:pPr marL="646113" lvl="2" indent="-231775">
              <a:spcBef>
                <a:spcPts val="400"/>
              </a:spcBef>
            </a:pPr>
            <a:r>
              <a:rPr lang="ru-RU" sz="2200" dirty="0" smtClean="0"/>
              <a:t>Документация и коммуникация</a:t>
            </a:r>
            <a:r>
              <a:rPr lang="en-US" sz="2200" dirty="0" smtClean="0"/>
              <a:t>: wiki</a:t>
            </a:r>
            <a:r>
              <a:rPr lang="ru-RU" sz="2200" dirty="0" smtClean="0"/>
              <a:t>, презентации, английский</a:t>
            </a:r>
            <a:endParaRPr lang="ru-RU" sz="260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MIPT-ILab, MIPT-V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9 сентября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69.2|132.6|4.7|68.1|44.2|6.1|55.1|8.6|16.6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5.1|39.5|47.3|15.1|42.7|33.9|118.2|44.5|16.7|44.2|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389</Words>
  <Application>Microsoft Office PowerPoint</Application>
  <PresentationFormat>Widescreen</PresentationFormat>
  <Paragraphs>120</Paragraphs>
  <Slides>12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Neo Sans Intel</vt:lpstr>
      <vt:lpstr>Office Theme</vt:lpstr>
      <vt:lpstr>MIPT-V (ex MIPT-MIPS)  Архитектура компьютерных систем</vt:lpstr>
      <vt:lpstr>Уровни абстракции Computer Science</vt:lpstr>
      <vt:lpstr>Как устроен микропроцессор?</vt:lpstr>
      <vt:lpstr>Что такое микропроцессор?</vt:lpstr>
      <vt:lpstr>Аналогия с автомобилем</vt:lpstr>
      <vt:lpstr>PowerPoint Presentation</vt:lpstr>
      <vt:lpstr>Чтобы сделать вот так:</vt:lpstr>
      <vt:lpstr>Что такое RISC-V?</vt:lpstr>
      <vt:lpstr>Чем мы будем заниматься?</vt:lpstr>
      <vt:lpstr>Приобретения и перспективы</vt:lpstr>
      <vt:lpstr>Организационная информация</vt:lpstr>
      <vt:lpstr>Вопросы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atitov</dc:creator>
  <cp:keywords>CTPClassification=CTP_PUBLIC:VisualMarkings=, CTPClassification=CTP_NT</cp:keywords>
  <cp:lastModifiedBy>Kryukov, Pavel I</cp:lastModifiedBy>
  <cp:revision>132</cp:revision>
  <dcterms:created xsi:type="dcterms:W3CDTF">2012-09-15T11:46:56Z</dcterms:created>
  <dcterms:modified xsi:type="dcterms:W3CDTF">2019-09-10T07:39:42Z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c42b3503-dd13-4e34-82aa-dd30c8b041a3</vt:lpwstr>
  </property>
  <property fmtid="{D5CDD505-2E9C-101B-9397-08002B2CF9AE}" pid="3" name="CTP_TimeStamp">
    <vt:lpwstr>2019-09-10 07:39:41Z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